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11"/>
    <p:restoredTop sz="93147"/>
  </p:normalViewPr>
  <p:slideViewPr>
    <p:cSldViewPr snapToGrid="0" snapToObjects="1">
      <p:cViewPr varScale="1">
        <p:scale>
          <a:sx n="68" d="100"/>
          <a:sy n="68" d="100"/>
        </p:scale>
        <p:origin x="208" y="3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836AE3D-F904-704A-9CED-E4FD5C55FC2A}" type="datetimeFigureOut">
              <a:rPr lang="en-US" smtClean="0"/>
              <a:t>10/8/19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C3B4C8-D4F3-AE40-8E0A-902EF5F09E9F}" type="slidenum">
              <a:rPr lang="en-US" smtClean="0"/>
              <a:t>‹#›</a:t>
            </a:fld>
            <a:endParaRPr lang="en-US"/>
          </a:p>
        </p:txBody>
      </p:sp>
    </p:spTree>
    <p:extLst>
      <p:ext uri="{BB962C8B-B14F-4D97-AF65-F5344CB8AC3E}">
        <p14:creationId xmlns:p14="http://schemas.microsoft.com/office/powerpoint/2010/main" val="1787590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6AE3D-F904-704A-9CED-E4FD5C55FC2A}" type="datetimeFigureOut">
              <a:rPr lang="en-US" smtClean="0"/>
              <a:t>10/8/19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C3B4C8-D4F3-AE40-8E0A-902EF5F09E9F}" type="slidenum">
              <a:rPr lang="en-US" smtClean="0"/>
              <a:t>‹#›</a:t>
            </a:fld>
            <a:endParaRPr lang="en-US"/>
          </a:p>
        </p:txBody>
      </p:sp>
    </p:spTree>
    <p:extLst>
      <p:ext uri="{BB962C8B-B14F-4D97-AF65-F5344CB8AC3E}">
        <p14:creationId xmlns:p14="http://schemas.microsoft.com/office/powerpoint/2010/main" val="2144381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6AE3D-F904-704A-9CED-E4FD5C55FC2A}" type="datetimeFigureOut">
              <a:rPr lang="en-US" smtClean="0"/>
              <a:t>10/8/19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C3B4C8-D4F3-AE40-8E0A-902EF5F09E9F}" type="slidenum">
              <a:rPr lang="en-US" smtClean="0"/>
              <a:t>‹#›</a:t>
            </a:fld>
            <a:endParaRPr lang="en-US"/>
          </a:p>
        </p:txBody>
      </p:sp>
    </p:spTree>
    <p:extLst>
      <p:ext uri="{BB962C8B-B14F-4D97-AF65-F5344CB8AC3E}">
        <p14:creationId xmlns:p14="http://schemas.microsoft.com/office/powerpoint/2010/main" val="1544903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36AE3D-F904-704A-9CED-E4FD5C55FC2A}" type="datetimeFigureOut">
              <a:rPr lang="en-US" smtClean="0"/>
              <a:t>10/8/19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C3B4C8-D4F3-AE40-8E0A-902EF5F09E9F}" type="slidenum">
              <a:rPr lang="en-US" smtClean="0"/>
              <a:t>‹#›</a:t>
            </a:fld>
            <a:endParaRPr lang="en-US"/>
          </a:p>
        </p:txBody>
      </p:sp>
    </p:spTree>
    <p:extLst>
      <p:ext uri="{BB962C8B-B14F-4D97-AF65-F5344CB8AC3E}">
        <p14:creationId xmlns:p14="http://schemas.microsoft.com/office/powerpoint/2010/main" val="742068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6AE3D-F904-704A-9CED-E4FD5C55FC2A}" type="datetimeFigureOut">
              <a:rPr lang="en-US" smtClean="0"/>
              <a:t>10/8/19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C3B4C8-D4F3-AE40-8E0A-902EF5F09E9F}" type="slidenum">
              <a:rPr lang="en-US" smtClean="0"/>
              <a:t>‹#›</a:t>
            </a:fld>
            <a:endParaRPr lang="en-US"/>
          </a:p>
        </p:txBody>
      </p:sp>
    </p:spTree>
    <p:extLst>
      <p:ext uri="{BB962C8B-B14F-4D97-AF65-F5344CB8AC3E}">
        <p14:creationId xmlns:p14="http://schemas.microsoft.com/office/powerpoint/2010/main" val="1505237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36AE3D-F904-704A-9CED-E4FD5C55FC2A}" type="datetimeFigureOut">
              <a:rPr lang="en-US" smtClean="0"/>
              <a:t>10/8/19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C3B4C8-D4F3-AE40-8E0A-902EF5F09E9F}" type="slidenum">
              <a:rPr lang="en-US" smtClean="0"/>
              <a:t>‹#›</a:t>
            </a:fld>
            <a:endParaRPr lang="en-US"/>
          </a:p>
        </p:txBody>
      </p:sp>
    </p:spTree>
    <p:extLst>
      <p:ext uri="{BB962C8B-B14F-4D97-AF65-F5344CB8AC3E}">
        <p14:creationId xmlns:p14="http://schemas.microsoft.com/office/powerpoint/2010/main" val="116304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36AE3D-F904-704A-9CED-E4FD5C55FC2A}" type="datetimeFigureOut">
              <a:rPr lang="en-US" smtClean="0"/>
              <a:t>10/8/19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C3B4C8-D4F3-AE40-8E0A-902EF5F09E9F}" type="slidenum">
              <a:rPr lang="en-US" smtClean="0"/>
              <a:t>‹#›</a:t>
            </a:fld>
            <a:endParaRPr lang="en-US"/>
          </a:p>
        </p:txBody>
      </p:sp>
    </p:spTree>
    <p:extLst>
      <p:ext uri="{BB962C8B-B14F-4D97-AF65-F5344CB8AC3E}">
        <p14:creationId xmlns:p14="http://schemas.microsoft.com/office/powerpoint/2010/main" val="962270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36AE3D-F904-704A-9CED-E4FD5C55FC2A}" type="datetimeFigureOut">
              <a:rPr lang="en-US" smtClean="0"/>
              <a:t>10/8/19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C3B4C8-D4F3-AE40-8E0A-902EF5F09E9F}" type="slidenum">
              <a:rPr lang="en-US" smtClean="0"/>
              <a:t>‹#›</a:t>
            </a:fld>
            <a:endParaRPr lang="en-US"/>
          </a:p>
        </p:txBody>
      </p:sp>
    </p:spTree>
    <p:extLst>
      <p:ext uri="{BB962C8B-B14F-4D97-AF65-F5344CB8AC3E}">
        <p14:creationId xmlns:p14="http://schemas.microsoft.com/office/powerpoint/2010/main" val="176880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36AE3D-F904-704A-9CED-E4FD5C55FC2A}" type="datetimeFigureOut">
              <a:rPr lang="en-US" smtClean="0"/>
              <a:t>10/8/19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C3B4C8-D4F3-AE40-8E0A-902EF5F09E9F}" type="slidenum">
              <a:rPr lang="en-US" smtClean="0"/>
              <a:t>‹#›</a:t>
            </a:fld>
            <a:endParaRPr lang="en-US"/>
          </a:p>
        </p:txBody>
      </p:sp>
    </p:spTree>
    <p:extLst>
      <p:ext uri="{BB962C8B-B14F-4D97-AF65-F5344CB8AC3E}">
        <p14:creationId xmlns:p14="http://schemas.microsoft.com/office/powerpoint/2010/main" val="715700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36AE3D-F904-704A-9CED-E4FD5C55FC2A}" type="datetimeFigureOut">
              <a:rPr lang="en-US" smtClean="0"/>
              <a:t>10/8/19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C3B4C8-D4F3-AE40-8E0A-902EF5F09E9F}" type="slidenum">
              <a:rPr lang="en-US" smtClean="0"/>
              <a:t>‹#›</a:t>
            </a:fld>
            <a:endParaRPr lang="en-US"/>
          </a:p>
        </p:txBody>
      </p:sp>
    </p:spTree>
    <p:extLst>
      <p:ext uri="{BB962C8B-B14F-4D97-AF65-F5344CB8AC3E}">
        <p14:creationId xmlns:p14="http://schemas.microsoft.com/office/powerpoint/2010/main" val="718951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836AE3D-F904-704A-9CED-E4FD5C55FC2A}" type="datetimeFigureOut">
              <a:rPr lang="en-US" smtClean="0"/>
              <a:t>10/8/19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C3B4C8-D4F3-AE40-8E0A-902EF5F09E9F}" type="slidenum">
              <a:rPr lang="en-US" smtClean="0"/>
              <a:t>‹#›</a:t>
            </a:fld>
            <a:endParaRPr lang="en-US"/>
          </a:p>
        </p:txBody>
      </p:sp>
    </p:spTree>
    <p:extLst>
      <p:ext uri="{BB962C8B-B14F-4D97-AF65-F5344CB8AC3E}">
        <p14:creationId xmlns:p14="http://schemas.microsoft.com/office/powerpoint/2010/main" val="1670122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36AE3D-F904-704A-9CED-E4FD5C55FC2A}" type="datetimeFigureOut">
              <a:rPr lang="en-US" smtClean="0"/>
              <a:t>10/8/19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C3B4C8-D4F3-AE40-8E0A-902EF5F09E9F}" type="slidenum">
              <a:rPr lang="en-US" smtClean="0"/>
              <a:t>‹#›</a:t>
            </a:fld>
            <a:endParaRPr lang="en-US"/>
          </a:p>
        </p:txBody>
      </p:sp>
    </p:spTree>
    <p:extLst>
      <p:ext uri="{BB962C8B-B14F-4D97-AF65-F5344CB8AC3E}">
        <p14:creationId xmlns:p14="http://schemas.microsoft.com/office/powerpoint/2010/main" val="849031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texastribune.org/2017/11/07/texas-sanctuary-cities-law-federal-court/" TargetMode="External"/><Relationship Id="rId2" Type="http://schemas.openxmlformats.org/officeDocument/2006/relationships/hyperlink" Target="https://communityimpact.com/austin/central-austin/at-the-capitol/2017/06/02/interactive-timeline-how-texas-sanctuary-cities-bill-came-to-life-and-city-austin-efforts-to-kill-new-law/"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youtu.be/wjBG89NmAX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Quinceañeras at the Capitol</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4974" y="1991898"/>
            <a:ext cx="9144000" cy="3648456"/>
          </a:xfrm>
          <a:prstGeom prst="rect">
            <a:avLst/>
          </a:prstGeom>
        </p:spPr>
      </p:pic>
    </p:spTree>
    <p:extLst>
      <p:ext uri="{BB962C8B-B14F-4D97-AF65-F5344CB8AC3E}">
        <p14:creationId xmlns:p14="http://schemas.microsoft.com/office/powerpoint/2010/main" val="2109311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Essential Questions</a:t>
            </a:r>
          </a:p>
        </p:txBody>
      </p:sp>
      <p:sp>
        <p:nvSpPr>
          <p:cNvPr id="3" name="Content Placeholder 2"/>
          <p:cNvSpPr>
            <a:spLocks noGrp="1"/>
          </p:cNvSpPr>
          <p:nvPr>
            <p:ph idx="1"/>
          </p:nvPr>
        </p:nvSpPr>
        <p:spPr/>
        <p:txBody>
          <a:bodyPr/>
          <a:lstStyle/>
          <a:p>
            <a:pPr fontAlgn="base"/>
            <a:r>
              <a:rPr lang="en-US" dirty="0"/>
              <a:t>What tools are available to young people who feel marginalized to help them influence the thoughts and actions of others?</a:t>
            </a:r>
          </a:p>
          <a:p>
            <a:pPr fontAlgn="base"/>
            <a:r>
              <a:rPr lang="en-US" dirty="0"/>
              <a:t>What does effective civic action look like? What makes some civic action successful, while other civic actions have less impact?</a:t>
            </a:r>
          </a:p>
          <a:p>
            <a:pPr fontAlgn="base"/>
            <a:r>
              <a:rPr lang="en-US" dirty="0"/>
              <a:t>When you are too young to vote, how can you make your voice heard?</a:t>
            </a:r>
          </a:p>
        </p:txBody>
      </p:sp>
    </p:spTree>
    <p:extLst>
      <p:ext uri="{BB962C8B-B14F-4D97-AF65-F5344CB8AC3E}">
        <p14:creationId xmlns:p14="http://schemas.microsoft.com/office/powerpoint/2010/main" val="771493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Think-Pair-Share</a:t>
            </a:r>
          </a:p>
        </p:txBody>
      </p:sp>
      <p:sp>
        <p:nvSpPr>
          <p:cNvPr id="3" name="Content Placeholder 2"/>
          <p:cNvSpPr>
            <a:spLocks noGrp="1"/>
          </p:cNvSpPr>
          <p:nvPr>
            <p:ph idx="1"/>
          </p:nvPr>
        </p:nvSpPr>
        <p:spPr/>
        <p:txBody>
          <a:bodyPr/>
          <a:lstStyle/>
          <a:p>
            <a:pPr marL="0" indent="0">
              <a:buNone/>
            </a:pPr>
            <a:r>
              <a:rPr lang="en-US" sz="5400" dirty="0"/>
              <a:t>When you are too young to vote, how can you make your voice heard?</a:t>
            </a:r>
          </a:p>
        </p:txBody>
      </p:sp>
    </p:spTree>
    <p:extLst>
      <p:ext uri="{BB962C8B-B14F-4D97-AF65-F5344CB8AC3E}">
        <p14:creationId xmlns:p14="http://schemas.microsoft.com/office/powerpoint/2010/main" val="310786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Goals/Outcomes</a:t>
            </a:r>
          </a:p>
        </p:txBody>
      </p:sp>
      <p:sp>
        <p:nvSpPr>
          <p:cNvPr id="3" name="Content Placeholder 2"/>
          <p:cNvSpPr>
            <a:spLocks noGrp="1"/>
          </p:cNvSpPr>
          <p:nvPr>
            <p:ph idx="1"/>
          </p:nvPr>
        </p:nvSpPr>
        <p:spPr/>
        <p:txBody>
          <a:bodyPr/>
          <a:lstStyle/>
          <a:p>
            <a:pPr fontAlgn="base"/>
            <a:r>
              <a:rPr lang="en-US" dirty="0"/>
              <a:t>A goal of this lesson is to foster civic knowledge, skills, and attitudes, including deepening civic knowledge through reflection on a particular story of youth-led civic action.</a:t>
            </a:r>
          </a:p>
          <a:p>
            <a:pPr fontAlgn="base"/>
            <a:r>
              <a:rPr lang="en-US" dirty="0"/>
              <a:t>Students will hone their civic skills and nurture civic attitudes by identifying the choices, both strategic and tactical, made by the young women who participated the protect.</a:t>
            </a:r>
          </a:p>
          <a:p>
            <a:pPr fontAlgn="base"/>
            <a:r>
              <a:rPr lang="en-US" dirty="0"/>
              <a:t>Students will consider the relationship between individual and group identity and the civic choices that people make.</a:t>
            </a:r>
          </a:p>
          <a:p>
            <a:endParaRPr lang="en-US" dirty="0"/>
          </a:p>
        </p:txBody>
      </p:sp>
    </p:spTree>
    <p:extLst>
      <p:ext uri="{BB962C8B-B14F-4D97-AF65-F5344CB8AC3E}">
        <p14:creationId xmlns:p14="http://schemas.microsoft.com/office/powerpoint/2010/main" val="1995119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Context</a:t>
            </a:r>
          </a:p>
        </p:txBody>
      </p:sp>
      <p:sp>
        <p:nvSpPr>
          <p:cNvPr id="3" name="Content Placeholder 2"/>
          <p:cNvSpPr>
            <a:spLocks noGrp="1"/>
          </p:cNvSpPr>
          <p:nvPr>
            <p:ph idx="1"/>
          </p:nvPr>
        </p:nvSpPr>
        <p:spPr/>
        <p:txBody>
          <a:bodyPr>
            <a:normAutofit lnSpcReduction="10000"/>
          </a:bodyPr>
          <a:lstStyle/>
          <a:p>
            <a:pPr fontAlgn="base"/>
            <a:r>
              <a:rPr lang="en-US" dirty="0"/>
              <a:t>On July 2017 media from around the world flashed images of fifteen Latina young women wearing quinceañera dresses speaking out to affirm their identities and to protest what they experienced and perceived to be a grave injustice—</a:t>
            </a:r>
            <a:r>
              <a:rPr lang="en-US" u="sng" dirty="0">
                <a:hlinkClick r:id="rId2"/>
              </a:rPr>
              <a:t>SB4</a:t>
            </a:r>
            <a:r>
              <a:rPr lang="en-US" dirty="0"/>
              <a:t>, a Texas immigration law.</a:t>
            </a:r>
          </a:p>
          <a:p>
            <a:pPr fontAlgn="base"/>
            <a:r>
              <a:rPr lang="en-US" dirty="0"/>
              <a:t>According to the </a:t>
            </a:r>
            <a:r>
              <a:rPr lang="en-US" u="sng" dirty="0">
                <a:hlinkClick r:id="rId3"/>
              </a:rPr>
              <a:t>Texas Chronicle:</a:t>
            </a:r>
            <a:endParaRPr lang="en-US" dirty="0"/>
          </a:p>
          <a:p>
            <a:pPr fontAlgn="base"/>
            <a:r>
              <a:rPr lang="en-US" u="sng" dirty="0">
                <a:hlinkClick r:id="rId3"/>
              </a:rPr>
              <a:t>“As passed, SB 4 allows local law enforcement officers to question the immigration status of people they detain or arrest and punishes local government department heads and elected officials who don’t cooperate with federal immigration “detainers” — requests by agents to turn over immigrants subject to possible deportation — in the form of jail time and penalties that exceed $25,000.”</a:t>
            </a:r>
            <a:endParaRPr lang="en-US" dirty="0"/>
          </a:p>
          <a:p>
            <a:pPr marL="0" indent="0">
              <a:buNone/>
            </a:pPr>
            <a:endParaRPr lang="en-US" dirty="0"/>
          </a:p>
        </p:txBody>
      </p:sp>
    </p:spTree>
    <p:extLst>
      <p:ext uri="{BB962C8B-B14F-4D97-AF65-F5344CB8AC3E}">
        <p14:creationId xmlns:p14="http://schemas.microsoft.com/office/powerpoint/2010/main" val="556325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4417" y="1011586"/>
            <a:ext cx="8545678" cy="4909712"/>
          </a:xfrm>
        </p:spPr>
      </p:pic>
    </p:spTree>
    <p:extLst>
      <p:ext uri="{BB962C8B-B14F-4D97-AF65-F5344CB8AC3E}">
        <p14:creationId xmlns:p14="http://schemas.microsoft.com/office/powerpoint/2010/main" val="124518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Gallery Walk</a:t>
            </a:r>
          </a:p>
        </p:txBody>
      </p:sp>
      <p:sp>
        <p:nvSpPr>
          <p:cNvPr id="3" name="Content Placeholder 2"/>
          <p:cNvSpPr>
            <a:spLocks noGrp="1"/>
          </p:cNvSpPr>
          <p:nvPr>
            <p:ph idx="1"/>
          </p:nvPr>
        </p:nvSpPr>
        <p:spPr/>
        <p:txBody>
          <a:bodyPr>
            <a:normAutofit fontScale="92500"/>
          </a:bodyPr>
          <a:lstStyle/>
          <a:p>
            <a:r>
              <a:rPr lang="en-US" dirty="0"/>
              <a:t>One your own, walk around the “gallery” </a:t>
            </a:r>
          </a:p>
          <a:p>
            <a:endParaRPr lang="en-US" dirty="0"/>
          </a:p>
          <a:p>
            <a:r>
              <a:rPr lang="en-US" dirty="0"/>
              <a:t>You will be looking for evidence to help you identify the strategic and tactical choices made by organizers and participants at the protest.</a:t>
            </a:r>
          </a:p>
          <a:p>
            <a:r>
              <a:rPr lang="en-US" dirty="0"/>
              <a:t>Use the 10 Questions for </a:t>
            </a:r>
            <a:r>
              <a:rPr lang="en-US" dirty="0" err="1"/>
              <a:t>Chagemakers</a:t>
            </a:r>
            <a:r>
              <a:rPr lang="en-US" dirty="0"/>
              <a:t> graphic organizer to structure you viewing.</a:t>
            </a:r>
          </a:p>
          <a:p>
            <a:endParaRPr lang="en-US" dirty="0"/>
          </a:p>
          <a:p>
            <a:r>
              <a:rPr lang="en-US" dirty="0"/>
              <a:t>Note: The 10 Questions for </a:t>
            </a:r>
            <a:r>
              <a:rPr lang="en-US" dirty="0" err="1"/>
              <a:t>Changemakers</a:t>
            </a:r>
            <a:r>
              <a:rPr lang="en-US" dirty="0"/>
              <a:t> were designed by Danielle Allen as prompts to use to help people design effective, equitable, and self-protective civic interventions for social change in the digital age. </a:t>
            </a:r>
          </a:p>
        </p:txBody>
      </p:sp>
    </p:spTree>
    <p:extLst>
      <p:ext uri="{BB962C8B-B14F-4D97-AF65-F5344CB8AC3E}">
        <p14:creationId xmlns:p14="http://schemas.microsoft.com/office/powerpoint/2010/main" val="1340864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Small Group Discussion</a:t>
            </a:r>
          </a:p>
        </p:txBody>
      </p:sp>
      <p:sp>
        <p:nvSpPr>
          <p:cNvPr id="3" name="Content Placeholder 2"/>
          <p:cNvSpPr>
            <a:spLocks noGrp="1"/>
          </p:cNvSpPr>
          <p:nvPr>
            <p:ph idx="1"/>
          </p:nvPr>
        </p:nvSpPr>
        <p:spPr/>
        <p:txBody>
          <a:bodyPr/>
          <a:lstStyle/>
          <a:p>
            <a:r>
              <a:rPr lang="en-US" dirty="0"/>
              <a:t>Share, discuss, and refine your answers to the questions.</a:t>
            </a:r>
          </a:p>
          <a:p>
            <a:r>
              <a:rPr lang="en-US" dirty="0"/>
              <a:t>Choose a just a few key questions that stood out, either because of the question itself or because you would like to discuss how the young women addressed it.</a:t>
            </a:r>
          </a:p>
          <a:p>
            <a:endParaRPr lang="en-US" dirty="0"/>
          </a:p>
        </p:txBody>
      </p:sp>
    </p:spTree>
    <p:extLst>
      <p:ext uri="{BB962C8B-B14F-4D97-AF65-F5344CB8AC3E}">
        <p14:creationId xmlns:p14="http://schemas.microsoft.com/office/powerpoint/2010/main" val="1230434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Reflection</a:t>
            </a:r>
          </a:p>
        </p:txBody>
      </p:sp>
      <p:sp>
        <p:nvSpPr>
          <p:cNvPr id="3" name="Content Placeholder 2"/>
          <p:cNvSpPr>
            <a:spLocks noGrp="1"/>
          </p:cNvSpPr>
          <p:nvPr>
            <p:ph idx="1"/>
          </p:nvPr>
        </p:nvSpPr>
        <p:spPr/>
        <p:txBody>
          <a:bodyPr>
            <a:normAutofit fontScale="92500" lnSpcReduction="10000"/>
          </a:bodyPr>
          <a:lstStyle/>
          <a:p>
            <a:pPr fontAlgn="base"/>
            <a:r>
              <a:rPr lang="en-US" dirty="0"/>
              <a:t>Why do you think the quinceañera protests captured so much media attention? </a:t>
            </a:r>
          </a:p>
          <a:p>
            <a:pPr fontAlgn="base"/>
            <a:r>
              <a:rPr lang="en-US" dirty="0"/>
              <a:t>Was the quinceañera protest successful? If so, in what ways?</a:t>
            </a:r>
          </a:p>
          <a:p>
            <a:pPr lvl="1" fontAlgn="base"/>
            <a:r>
              <a:rPr lang="en-US" dirty="0"/>
              <a:t>Do you think the protests would have been able to influence the thoughts and actions of others who might not have agreed with them ahead of time? </a:t>
            </a:r>
          </a:p>
          <a:p>
            <a:pPr lvl="1" fontAlgn="base"/>
            <a:r>
              <a:rPr lang="en-US" dirty="0"/>
              <a:t>Might the protests have helped them gain allies in their cause?</a:t>
            </a:r>
          </a:p>
          <a:p>
            <a:pPr fontAlgn="base"/>
            <a:r>
              <a:rPr lang="en-US" dirty="0"/>
              <a:t>How does this story speak to the essential questions for the lesson?</a:t>
            </a:r>
          </a:p>
          <a:p>
            <a:pPr lvl="1" fontAlgn="base"/>
            <a:r>
              <a:rPr lang="en-US" dirty="0"/>
              <a:t>What tools are available to young people who feel marginalized to help them influence the thoughts and actions of others?</a:t>
            </a:r>
          </a:p>
          <a:p>
            <a:pPr lvl="1" fontAlgn="base"/>
            <a:r>
              <a:rPr lang="en-US" dirty="0"/>
              <a:t>What does effective civic action look like? What makes some civic action successful, while other civic actions have less impact?</a:t>
            </a:r>
          </a:p>
          <a:p>
            <a:pPr lvl="1" fontAlgn="base"/>
            <a:r>
              <a:rPr lang="en-US" dirty="0"/>
              <a:t>When you are too young to vote, how can you make your voice heard?</a:t>
            </a:r>
          </a:p>
          <a:p>
            <a:pPr lvl="1" fontAlgn="base"/>
            <a:endParaRPr lang="en-US" dirty="0"/>
          </a:p>
          <a:p>
            <a:endParaRPr lang="en-US" dirty="0"/>
          </a:p>
        </p:txBody>
      </p:sp>
    </p:spTree>
    <p:extLst>
      <p:ext uri="{BB962C8B-B14F-4D97-AF65-F5344CB8AC3E}">
        <p14:creationId xmlns:p14="http://schemas.microsoft.com/office/powerpoint/2010/main" val="1053428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374</Words>
  <Application>Microsoft Macintosh PowerPoint</Application>
  <PresentationFormat>Widescreen</PresentationFormat>
  <Paragraphs>34</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Quinceañeras at the Capitol</vt:lpstr>
      <vt:lpstr>Essential Questions</vt:lpstr>
      <vt:lpstr>Think-Pair-Share</vt:lpstr>
      <vt:lpstr>Goals/Outcomes</vt:lpstr>
      <vt:lpstr>Context</vt:lpstr>
      <vt:lpstr>PowerPoint Presentation</vt:lpstr>
      <vt:lpstr>Gallery Walk</vt:lpstr>
      <vt:lpstr>Small Group Discussion</vt:lpstr>
      <vt:lpstr>Reflection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Quinceañeras at the Capitol</dc:title>
  <dc:creator>Adam Strom</dc:creator>
  <cp:lastModifiedBy>Adam Strom</cp:lastModifiedBy>
  <cp:revision>9</cp:revision>
  <dcterms:created xsi:type="dcterms:W3CDTF">2018-02-01T15:17:27Z</dcterms:created>
  <dcterms:modified xsi:type="dcterms:W3CDTF">2019-10-08T19:54:29Z</dcterms:modified>
</cp:coreProperties>
</file>